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4415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2c3077f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换元法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6480b6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定主元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20_2#d29823f98?vop=1&amp;pid=cb0ff9f2c&amp;color=0,0,0&amp;vtp=1&amp;bt=1&amp;bbb=1&amp;h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（提示：选择参数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作为主元，讨论参数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的取值集合为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AN.20_2#d29823f98?vop=1&amp;pid=cb0ff9f2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r="-1447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EX.21_1#cb0ff9f2c?vop=1&amp;pid=66480b670&amp;color=0,0,0&amp;vtp=1&amp;bbb=1&amp;hb=1"/>
          <p:cNvSpPr/>
          <p:nvPr/>
        </p:nvSpPr>
        <p:spPr>
          <a:xfrm>
            <a:off x="832104" y="4804156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问要证的不等式中含有两个参数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求其中一个参数的取值范围时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可以考虑将另一个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参数定为函数主元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22_2#80218bfd4?vop=1&amp;pid=66480b67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3" y="2052740"/>
            <a:ext cx="357869" cy="23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BD.22_3#80218bfd4?vop=1&amp;pid=66480b670&amp;color=0,0,0&amp;vtp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 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4_BD.22_3#80218bfd4?vop=1&amp;pid=66480b6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3_1#1475468b8?vop=1&amp;pid=80218bfd4&amp;color=0,0,0&amp;vtp=1&amp;bbb=1"/>
              <p:cNvSpPr/>
              <p:nvPr/>
            </p:nvSpPr>
            <p:spPr>
              <a:xfrm>
                <a:off x="1088136" y="192821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23_1#1475468b8?vop=1&amp;pid=80218bf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36" y="1928213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4_1#1475468b8?vop=1&amp;pid=80218bfd4&amp;color=0,0,0&amp;vtp=1&amp;bbb=1"/>
              <p:cNvSpPr/>
              <p:nvPr/>
            </p:nvSpPr>
            <p:spPr>
              <a:xfrm>
                <a:off x="832104" y="2416596"/>
                <a:ext cx="10533888" cy="21133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，无极大值.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24_1#1475468b8?vop=1&amp;pid=80218bf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6596"/>
                <a:ext cx="10533888" cy="2113344"/>
              </a:xfrm>
              <a:prstGeom prst="rect">
                <a:avLst/>
              </a:prstGeom>
              <a:blipFill>
                <a:blip r:embed="rId6"/>
                <a:stretch>
                  <a:fillRect l="-1389" b="-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5_1#2fb433963?vop=1&amp;pid=80218bfd4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5_1#2fb433963?vop=1&amp;pid=80218bfd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6_1#2fb433963?vop=1&amp;pid=80218bfd4&amp;color=0,0,0&amp;vtp=1&amp;bbb=1&amp;hb=1"/>
              <p:cNvSpPr/>
              <p:nvPr/>
            </p:nvSpPr>
            <p:spPr>
              <a:xfrm>
                <a:off x="832104" y="1875282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验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6_1#2fb433963?vop=1&amp;pid=80218bfd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r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7_1#e9e6c36be?vop=1&amp;pid=80218bfd4&amp;color=0,0,0&amp;vtp=1&amp;bt=1&amp;bbb=1"/>
              <p:cNvSpPr/>
              <p:nvPr/>
            </p:nvSpPr>
            <p:spPr>
              <a:xfrm>
                <a:off x="832104" y="1508760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7_1#e9e6c36be?vop=1&amp;pid=80218bfd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36575"/>
              </a:xfrm>
              <a:prstGeom prst="rect">
                <a:avLst/>
              </a:prstGeom>
              <a:blipFill>
                <a:blip r:embed="rId3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8_1#e9e6c36be?vop=1&amp;pid=80218bfd4&amp;color=0,0,0&amp;vtp=1&amp;bbb=1"/>
              <p:cNvSpPr/>
              <p:nvPr/>
            </p:nvSpPr>
            <p:spPr>
              <a:xfrm>
                <a:off x="832104" y="2052701"/>
                <a:ext cx="10533888" cy="342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28_1#e9e6c36be?vop=1&amp;pid=80218bfd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52701"/>
                <a:ext cx="10533888" cy="3429000"/>
              </a:xfrm>
              <a:prstGeom prst="rect">
                <a:avLst/>
              </a:prstGeom>
              <a:blipFill>
                <a:blip r:embed="rId4"/>
                <a:stretch>
                  <a:fillRect l="-1389" b="-10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8_1#e9e6c36be?vop=1&amp;pid=80218bfd4&amp;color=0,0,0&amp;vtp=1&amp;bbb=1">
                <a:extLst>
                  <a:ext uri="{FF2B5EF4-FFF2-40B4-BE49-F238E27FC236}">
                    <a16:creationId xmlns:a16="http://schemas.microsoft.com/office/drawing/2014/main" id="{4A7B1DC7-89E1-6CD7-638B-64F2DB1A99A1}"/>
                  </a:ext>
                </a:extLst>
              </p:cNvPr>
              <p:cNvSpPr/>
              <p:nvPr/>
            </p:nvSpPr>
            <p:spPr>
              <a:xfrm>
                <a:off x="832104" y="1643672"/>
                <a:ext cx="10533888" cy="15557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8_1#e9e6c36be?vop=1&amp;pid=80218bfd4&amp;color=0,0,0&amp;vtp=1&amp;bbb=1">
                <a:extLst>
                  <a:ext uri="{FF2B5EF4-FFF2-40B4-BE49-F238E27FC236}">
                    <a16:creationId xmlns:a16="http://schemas.microsoft.com/office/drawing/2014/main" id="{4A7B1DC7-89E1-6CD7-638B-64F2DB1A99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43672"/>
                <a:ext cx="10533888" cy="1555750"/>
              </a:xfrm>
              <a:prstGeom prst="rect">
                <a:avLst/>
              </a:prstGeom>
              <a:blipFill>
                <a:blip r:embed="rId2"/>
                <a:stretch>
                  <a:fillRect l="-1389" b="-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914212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ca48c7b74?pid=66480b670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§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数学探究活动（二）：探究函数性质（略）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P_4_BD#ca48c7b74?pid=66480b6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ace72e61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4ace72e61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导数中的双变量问题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_1#0ff137775?vop=1&amp;pid=82c3077fa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_1#0ff137775?vop=1&amp;pid=82c3077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2_1#9d7e42cbd?vop=1&amp;pid=0ff137775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2_1#9d7e42cbd?vop=1&amp;pid=0ff1377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_1#9d7e42cbd?vop=1&amp;pid=0ff137775&amp;color=0,0,0&amp;vtp=1&amp;bbb=1"/>
              <p:cNvSpPr/>
              <p:nvPr/>
            </p:nvSpPr>
            <p:spPr>
              <a:xfrm>
                <a:off x="832104" y="229057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+1.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3_1#9d7e42cbd?vop=1&amp;pid=0ff1377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4_1#b989b88af?vop=1&amp;pid=0ff137775&amp;color=0,0,0&amp;vtp=1&amp;bt=1&amp;bbb=1"/>
              <p:cNvSpPr/>
              <p:nvPr/>
            </p:nvSpPr>
            <p:spPr>
              <a:xfrm>
                <a:off x="832104" y="1508760"/>
                <a:ext cx="10533888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时，若不等式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4_1#b989b88af?vop=1&amp;pid=0ff13777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8978"/>
              </a:xfrm>
              <a:prstGeom prst="rect">
                <a:avLst/>
              </a:prstGeom>
              <a:blipFill>
                <a:blip r:embed="rId3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5_1#b989b88af?vop=1&amp;pid=0ff137775&amp;color=0,0,0&amp;vtp=1&amp;bbb=1&amp;hb=1"/>
              <p:cNvSpPr/>
              <p:nvPr/>
            </p:nvSpPr>
            <p:spPr>
              <a:xfrm>
                <a:off x="832104" y="1968436"/>
                <a:ext cx="10533888" cy="2970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【解】由题设，当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5_1#b989b88af?vop=1&amp;pid=0ff1377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68436"/>
                <a:ext cx="10533888" cy="2970530"/>
              </a:xfrm>
              <a:prstGeom prst="rect">
                <a:avLst/>
              </a:prstGeom>
              <a:blipFill>
                <a:blip r:embed="rId4"/>
                <a:stretch>
                  <a:fillRect l="-1389" r="-3414" b="-47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6_1#acc0fc156?vop=1&amp;pid=0ff137775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6_1#acc0fc156?vop=1&amp;pid=0ff13777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7_1#acc0fc156?vop=1&amp;pid=0ff137775&amp;color=0,0,0&amp;vtp=1&amp;bbb=1&amp;hb=1"/>
              <p:cNvSpPr/>
              <p:nvPr/>
            </p:nvSpPr>
            <p:spPr>
              <a:xfrm>
                <a:off x="832104" y="1875282"/>
                <a:ext cx="10533888" cy="33558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，则需证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，得证.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7_1#acc0fc156?vop=1&amp;pid=0ff1377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355848"/>
              </a:xfrm>
              <a:prstGeom prst="rect">
                <a:avLst/>
              </a:prstGeom>
              <a:blipFill>
                <a:blip r:embed="rId4"/>
                <a:stretch>
                  <a:fillRect l="-1389" b="-2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EX.8_1#0ff137775?vop=1&amp;pid=82c3077fa&amp;color=0,0,0&amp;vtp=1&amp;bbb=1"/>
              <p:cNvSpPr/>
              <p:nvPr/>
            </p:nvSpPr>
            <p:spPr>
              <a:xfrm>
                <a:off x="832104" y="5234114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略上分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问中通过整理要证不等式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发现不等式中含有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形式的部分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考虑对双变量进行换元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spc="-50" dirty="0"/>
              </a:p>
            </p:txBody>
          </p:sp>
        </mc:Choice>
        <mc:Fallback xmlns="">
          <p:sp>
            <p:nvSpPr>
              <p:cNvPr id="4" name="QO_4_EX.8_1#0ff137775?vop=1&amp;pid=82c3077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34114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r="-1563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9_2#86f5faf8e?vop=1&amp;pid=82c3077f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141347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BD.9_3#86f5faf8e?vop=1&amp;pid=82c3077fa&amp;color=0,0,0&amp;vtp=1&amp;bbb=1"/>
              <p:cNvSpPr/>
              <p:nvPr/>
            </p:nvSpPr>
            <p:spPr>
              <a:xfrm>
                <a:off x="832104" y="1508760"/>
                <a:ext cx="10533888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 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4_BD.9_3#86f5faf8e?vop=1&amp;pid=82c3077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8978"/>
              </a:xfrm>
              <a:prstGeom prst="rect">
                <a:avLst/>
              </a:prstGeom>
              <a:blipFill>
                <a:blip r:embed="rId4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0_1#94a18b678?vop=1&amp;pid=86f5faf8e&amp;color=0,0,0&amp;vtp=1&amp;bbb=1"/>
              <p:cNvSpPr/>
              <p:nvPr/>
            </p:nvSpPr>
            <p:spPr>
              <a:xfrm>
                <a:off x="1225296" y="1988871"/>
                <a:ext cx="6758669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10_1#94a18b678?vop=1&amp;pid=86f5faf8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296" y="1988871"/>
                <a:ext cx="6758669" cy="363855"/>
              </a:xfrm>
              <a:prstGeom prst="rect">
                <a:avLst/>
              </a:prstGeom>
              <a:blipFill>
                <a:blip r:embed="rId5"/>
                <a:stretch>
                  <a:fillRect l="-2074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11_1#94a18b678?vop=1&amp;pid=86f5faf8e&amp;color=0,0,0&amp;vtp=1&amp;bbb=1&amp;hb=1"/>
              <p:cNvSpPr/>
              <p:nvPr/>
            </p:nvSpPr>
            <p:spPr>
              <a:xfrm>
                <a:off x="832104" y="2455731"/>
                <a:ext cx="10533888" cy="2411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因为函数</a:t>
                </a:r>
                <a:endParaRPr lang="en-US" altLang="zh-CN" sz="1800" b="0" i="0" dirty="0">
                  <a:solidFill>
                    <a:srgbClr val="FF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有两个不等正根，所以方程</a:t>
                </a:r>
                <a:endParaRPr lang="en-US" altLang="zh-CN" sz="1800" b="0" i="0" dirty="0">
                  <a:solidFill>
                    <a:srgbClr val="FF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有两个不等正根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(−4)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是两个不等正根，满足题意,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11_1#94a18b678?vop=1&amp;pid=86f5faf8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5731"/>
                <a:ext cx="10533888" cy="2411730"/>
              </a:xfrm>
              <a:prstGeom prst="rect">
                <a:avLst/>
              </a:prstGeom>
              <a:blipFill>
                <a:blip r:embed="rId6"/>
                <a:stretch>
                  <a:fillRect l="-1389" b="-58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2_1#e6e331d29?vop=1&amp;pid=86f5faf8e&amp;color=0,0,0&amp;vtp=1&amp;bt=1&amp;bbb=1"/>
              <p:cNvSpPr/>
              <p:nvPr/>
            </p:nvSpPr>
            <p:spPr>
              <a:xfrm>
                <a:off x="832104" y="1508760"/>
                <a:ext cx="10533888" cy="335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（2）记两个极值点分别为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)+10&gt;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2_1#e6e331d29?vop=1&amp;pid=86f5faf8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5280"/>
              </a:xfrm>
              <a:prstGeom prst="rect">
                <a:avLst/>
              </a:prstGeom>
              <a:blipFill>
                <a:blip r:embed="rId3"/>
                <a:stretch>
                  <a:fillRect l="-1389" t="-727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3_1#e6e331d29?vop=1&amp;pid=86f5faf8e&amp;color=0,0,0&amp;vtp=1&amp;bbb=1"/>
              <p:cNvSpPr/>
              <p:nvPr/>
            </p:nvSpPr>
            <p:spPr>
              <a:xfrm>
                <a:off x="832104" y="1852169"/>
                <a:ext cx="10533888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)−4(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)+10−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′(1)=−1&lt;0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存在唯一零点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存在最小值，即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+2=3−(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)+10&gt;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13_1#e6e331d29?vop=1&amp;pid=86f5faf8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2169"/>
                <a:ext cx="10533888" cy="4191000"/>
              </a:xfrm>
              <a:prstGeom prst="rect">
                <a:avLst/>
              </a:prstGeom>
              <a:blipFill>
                <a:blip r:embed="rId4"/>
                <a:stretch>
                  <a:fillRect l="-1389" t="-291" b="-1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4_1#cb0ff9f2c?vop=1&amp;pid=66480b670&amp;color=0,0,0&amp;vtp=1&amp;bt=1&amp;bbb=1"/>
              <p:cNvSpPr/>
              <p:nvPr/>
            </p:nvSpPr>
            <p:spPr>
              <a:xfrm>
                <a:off x="832104" y="1508760"/>
                <a:ext cx="10533888" cy="322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4_1#cb0ff9f2c?vop=1&amp;pid=66480b6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2580"/>
              </a:xfrm>
              <a:prstGeom prst="rect">
                <a:avLst/>
              </a:prstGeom>
              <a:blipFill>
                <a:blip r:embed="rId3"/>
                <a:stretch>
                  <a:fillRect l="-1389" t="-9615" b="-461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15_1#d270d3c88?vop=1&amp;pid=cb0ff9f2c&amp;color=0,0,0&amp;vtp=1&amp;bbb=1"/>
              <p:cNvSpPr/>
              <p:nvPr/>
            </p:nvSpPr>
            <p:spPr>
              <a:xfrm>
                <a:off x="832104" y="1873948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时，过原点作函数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图象的切线，求切线的方程；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15_1#d270d3c88?vop=1&amp;pid=cb0ff9f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3948"/>
                <a:ext cx="10533888" cy="325755"/>
              </a:xfrm>
              <a:prstGeom prst="rect">
                <a:avLst/>
              </a:prstGeom>
              <a:blipFill>
                <a:blip r:embed="rId4"/>
                <a:stretch>
                  <a:fillRect l="-1389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16_1#d270d3c88?vop=1&amp;pid=cb0ff9f2c&amp;color=0,0,0&amp;vtp=1&amp;bbb=1&amp;hb=1"/>
              <p:cNvSpPr/>
              <p:nvPr/>
            </p:nvSpPr>
            <p:spPr>
              <a:xfrm>
                <a:off x="832104" y="2203958"/>
                <a:ext cx="10533888" cy="1925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过原点的切线与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该切线过原点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AN.16_1#d270d3c88?vop=1&amp;pid=cb0ff9f2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03958"/>
                <a:ext cx="10533888" cy="1925955"/>
              </a:xfrm>
              <a:prstGeom prst="rect">
                <a:avLst/>
              </a:prstGeom>
              <a:blipFill>
                <a:blip r:embed="rId5"/>
                <a:stretch>
                  <a:fillRect l="-1389" b="-7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BD.17_1#482880aa4?vop=1&amp;pid=cb0ff9f2c&amp;color=0,0,0&amp;vtp=1&amp;bbb=1"/>
              <p:cNvSpPr/>
              <p:nvPr/>
            </p:nvSpPr>
            <p:spPr>
              <a:xfrm>
                <a:off x="832104" y="4150931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5_BD.17_1#482880aa4?vop=1&amp;pid=cb0ff9f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50931"/>
                <a:ext cx="10533888" cy="325755"/>
              </a:xfrm>
              <a:prstGeom prst="rect">
                <a:avLst/>
              </a:prstGeom>
              <a:blipFill>
                <a:blip r:embed="rId6"/>
                <a:stretch>
                  <a:fillRect l="-1389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5_AN.18_1#482880aa4?vop=1&amp;pid=cb0ff9f2c&amp;color=0,0,0&amp;vtp=1&amp;bbb=1"/>
              <p:cNvSpPr/>
              <p:nvPr/>
            </p:nvSpPr>
            <p:spPr>
              <a:xfrm>
                <a:off x="832104" y="4480941"/>
                <a:ext cx="10533888" cy="1481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5_AN.18_1#482880aa4?vop=1&amp;pid=cb0ff9f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80941"/>
                <a:ext cx="10533888" cy="1481455"/>
              </a:xfrm>
              <a:prstGeom prst="rect">
                <a:avLst/>
              </a:prstGeom>
              <a:blipFill>
                <a:blip r:embed="rId7"/>
                <a:stretch>
                  <a:fillRect l="-1389" b="-9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9_1#d29823f98?vop=1&amp;pid=cb0ff9f2c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的取值集合.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9_1#d29823f98?vop=1&amp;pid=cb0ff9f2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0_1#d29823f98?vop=1&amp;pid=cb0ff9f2c&amp;color=0,0,0&amp;vtp=1&amp;bbb=1&amp;hb=1"/>
              <p:cNvSpPr/>
              <p:nvPr/>
            </p:nvSpPr>
            <p:spPr>
              <a:xfrm>
                <a:off x="832104" y="187528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，由单调性知等价于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构造函数分类讨论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0_1#d29823f98?vop=1&amp;pid=cb0ff9f2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603</Words>
  <Application>Microsoft Office PowerPoint</Application>
  <PresentationFormat>宽屏</PresentationFormat>
  <Paragraphs>104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2025-10-22T07:25:41Z</dcterms:created>
  <dcterms:modified xsi:type="dcterms:W3CDTF">2025-10-22T08:04:24Z</dcterms:modified>
  <cp:category/>
  <cp:contentStatus/>
</cp:coreProperties>
</file>